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7" r:id="rId3"/>
    <p:sldId id="258" r:id="rId4"/>
    <p:sldId id="259" r:id="rId5"/>
    <p:sldId id="263" r:id="rId6"/>
    <p:sldId id="276" r:id="rId7"/>
    <p:sldId id="264" r:id="rId8"/>
    <p:sldId id="274" r:id="rId9"/>
    <p:sldId id="275" r:id="rId10"/>
    <p:sldId id="257" r:id="rId11"/>
    <p:sldId id="270" r:id="rId12"/>
    <p:sldId id="271" r:id="rId13"/>
    <p:sldId id="268" r:id="rId14"/>
    <p:sldId id="269" r:id="rId15"/>
    <p:sldId id="260" r:id="rId16"/>
    <p:sldId id="261" r:id="rId17"/>
    <p:sldId id="262" r:id="rId18"/>
    <p:sldId id="273" r:id="rId19"/>
    <p:sldId id="265" r:id="rId20"/>
    <p:sldId id="266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CE33"/>
    <a:srgbClr val="CCE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4" d="100"/>
          <a:sy n="114" d="100"/>
        </p:scale>
        <p:origin x="480" y="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A6C7D-F41D-6746-A56A-EEC223E0B71E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0C08A-DA53-764F-BFA5-A45568265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03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0C08A-DA53-764F-BFA5-A455682658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73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BC7A-90DD-A043-834B-1D9FF24ED6B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F71-B4E9-8240-9CFA-BD2C3B37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7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BC7A-90DD-A043-834B-1D9FF24ED6B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F71-B4E9-8240-9CFA-BD2C3B37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0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BC7A-90DD-A043-834B-1D9FF24ED6B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F71-B4E9-8240-9CFA-BD2C3B37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43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BC7A-90DD-A043-834B-1D9FF24ED6B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F71-B4E9-8240-9CFA-BD2C3B37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89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BC7A-90DD-A043-834B-1D9FF24ED6B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F71-B4E9-8240-9CFA-BD2C3B37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12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BC7A-90DD-A043-834B-1D9FF24ED6B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F71-B4E9-8240-9CFA-BD2C3B37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5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BC7A-90DD-A043-834B-1D9FF24ED6B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F71-B4E9-8240-9CFA-BD2C3B37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49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BC7A-90DD-A043-834B-1D9FF24ED6B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F71-B4E9-8240-9CFA-BD2C3B37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8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BC7A-90DD-A043-834B-1D9FF24ED6B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F71-B4E9-8240-9CFA-BD2C3B37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86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BC7A-90DD-A043-834B-1D9FF24ED6B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F71-B4E9-8240-9CFA-BD2C3B37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0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BC7A-90DD-A043-834B-1D9FF24ED6B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F71-B4E9-8240-9CFA-BD2C3B37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4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2BC7A-90DD-A043-834B-1D9FF24ED6BA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9EF71-B4E9-8240-9CFA-BD2C3B37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7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b.berkeley.edu/information/k-12-teachers" TargetMode="External"/><Relationship Id="rId13" Type="http://schemas.openxmlformats.org/officeDocument/2006/relationships/hyperlink" Target="http://www.lib.berkeley.edu/about/faq/?faq_category=194" TargetMode="External"/><Relationship Id="rId18" Type="http://schemas.openxmlformats.org/officeDocument/2006/relationships/hyperlink" Target="http://www.lib.berkeley.edu/asktico/data-definition/patrons-who-have-proxy-server-access" TargetMode="External"/><Relationship Id="rId3" Type="http://schemas.openxmlformats.org/officeDocument/2006/relationships/hyperlink" Target="http://www.lib.berkeley.edu/using-the-libraries/renew" TargetMode="External"/><Relationship Id="rId7" Type="http://schemas.openxmlformats.org/officeDocument/2006/relationships/hyperlink" Target="http://www.lib.berkeley.edu/information/visiting-scholars" TargetMode="External"/><Relationship Id="rId12" Type="http://schemas.openxmlformats.org/officeDocument/2006/relationships/hyperlink" Target="http://www.lib.berkeley.edu/information/visitors" TargetMode="External"/><Relationship Id="rId17" Type="http://schemas.openxmlformats.org/officeDocument/2006/relationships/hyperlink" Target="http://www.lib.berkeley.edu/asktico/data-definition/patron-type" TargetMode="External"/><Relationship Id="rId2" Type="http://schemas.openxmlformats.org/officeDocument/2006/relationships/hyperlink" Target="http://www.lib.berkeley.edu/using-the-libraries/borrow" TargetMode="External"/><Relationship Id="rId16" Type="http://schemas.openxmlformats.org/officeDocument/2006/relationships/hyperlink" Target="http://www.lib.berkeley.edu/asktico/data-definition/patron-cod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b.berkeley.edu/information/graduate-students" TargetMode="External"/><Relationship Id="rId11" Type="http://schemas.openxmlformats.org/officeDocument/2006/relationships/hyperlink" Target="http://www.lib.berkeley.edu/information/faculty" TargetMode="External"/><Relationship Id="rId5" Type="http://schemas.openxmlformats.org/officeDocument/2006/relationships/hyperlink" Target="http://www.lib.berkeley.edu/using-the-libraries/unregistered-students" TargetMode="External"/><Relationship Id="rId15" Type="http://schemas.openxmlformats.org/officeDocument/2006/relationships/hyperlink" Target="http://www.lib.berkeley.edu/asktico/procedures/mark-lost" TargetMode="External"/><Relationship Id="rId10" Type="http://schemas.openxmlformats.org/officeDocument/2006/relationships/hyperlink" Target="http://www.lib.berkeley.edu/information/alumni" TargetMode="External"/><Relationship Id="rId19" Type="http://schemas.openxmlformats.org/officeDocument/2006/relationships/image" Target="../media/image23.png"/><Relationship Id="rId4" Type="http://schemas.openxmlformats.org/officeDocument/2006/relationships/hyperlink" Target="http://www.lib.berkeley.edu/using-the-libraries/fines" TargetMode="External"/><Relationship Id="rId9" Type="http://schemas.openxmlformats.org/officeDocument/2006/relationships/hyperlink" Target="http://www.lib.berkeley.edu/using-the-libraries/library-cards" TargetMode="External"/><Relationship Id="rId14" Type="http://schemas.openxmlformats.org/officeDocument/2006/relationships/hyperlink" Target="http://www.lib.berkeley.edu/asktico/data-definition/billing-broadsheet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servlet1.lib.berkeley.edu:8080/proxyborrow/requestF/display?ticket=ST-505029-AZc0DpNsDKwYu1YasrFL-ncas-p3.calnet.berkeley.ed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6291" y="4358936"/>
            <a:ext cx="6582792" cy="23984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Presenter: Jenna Jackson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Library Privileges Manager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Phone: (510) 643-6139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Privileges Desk Phone: (510) 642-3403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Email: jkjackso@library.berkeley.edu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41.media.tumblr.com/be0efeaab2749121da410087cbc49944/tumblr_mi08qyAkLH1rr42gv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669" y="1493666"/>
            <a:ext cx="3709017" cy="278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13340" y="481561"/>
            <a:ext cx="5073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Library Privileges</a:t>
            </a:r>
            <a:endParaRPr lang="en-US" sz="5400" b="1" cap="none" spc="0" dirty="0">
              <a:ln w="11430"/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355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046"/>
            <a:ext cx="8229600" cy="1143000"/>
          </a:xfrm>
        </p:spPr>
        <p:txBody>
          <a:bodyPr/>
          <a:lstStyle/>
          <a:p>
            <a:r>
              <a:rPr lang="en-US" dirty="0" smtClean="0"/>
              <a:t>UC Extension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34" y="1198685"/>
            <a:ext cx="6229995" cy="565931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UC Extension International Concurrent Enrollment Students obtain Cal1 ID Cards and the same library privileges as UC Berkeley students with no additional fees. </a:t>
            </a:r>
            <a:r>
              <a:rPr lang="en-US" dirty="0"/>
              <a:t>T</a:t>
            </a:r>
            <a:r>
              <a:rPr lang="en-US" dirty="0" smtClean="0"/>
              <a:t>heir accounts are automatically created in Millennium.</a:t>
            </a:r>
          </a:p>
          <a:p>
            <a:r>
              <a:rPr lang="en-US" dirty="0" smtClean="0"/>
              <a:t>Other UC Extension Students can purchase a library card for $25 for a 6 month long library card (blue card).</a:t>
            </a:r>
          </a:p>
          <a:p>
            <a:pPr lvl="1"/>
            <a:r>
              <a:rPr lang="en-US" dirty="0" smtClean="0"/>
              <a:t>Total # checkouts = 20 books at a time</a:t>
            </a:r>
          </a:p>
          <a:p>
            <a:pPr lvl="1"/>
            <a:r>
              <a:rPr lang="en-US" dirty="0" smtClean="0"/>
              <a:t>Get proxy access but no ILL</a:t>
            </a:r>
            <a:endParaRPr lang="en-US" dirty="0"/>
          </a:p>
        </p:txBody>
      </p:sp>
      <p:pic>
        <p:nvPicPr>
          <p:cNvPr id="10242" name="Picture 2" descr="http://2.bp.blogspot.com/-m0LdqQNBIq8/UT3FtlZv0aI/AAAAAAAABdo/XEQH_EQVbzM/s1600/cute-cats-pictures-1-2-03-3-4-5-6-2-3-1-2-3-9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136" y="1784412"/>
            <a:ext cx="2825151" cy="383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0945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7553" y="618721"/>
            <a:ext cx="6738152" cy="1143000"/>
          </a:xfrm>
        </p:spPr>
        <p:txBody>
          <a:bodyPr/>
          <a:lstStyle/>
          <a:p>
            <a:r>
              <a:rPr lang="en-US" dirty="0" smtClean="0"/>
              <a:t>UC Extension Faculty/Staff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22" y="217897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UC Extension faculty and staff records are automatically loaded into Millennium to create library accounts at UCB.</a:t>
            </a:r>
          </a:p>
          <a:p>
            <a:r>
              <a:rPr lang="en-US" dirty="0" smtClean="0"/>
              <a:t>UC Extension faculty get similar privileges to UCB faculty (300 checkouts, proxy access, ILL privileges).</a:t>
            </a:r>
          </a:p>
          <a:p>
            <a:pPr lvl="1"/>
            <a:r>
              <a:rPr lang="en-US" dirty="0" smtClean="0"/>
              <a:t>However, they </a:t>
            </a:r>
            <a:r>
              <a:rPr lang="en-US" dirty="0"/>
              <a:t>do accrue processing charges and </a:t>
            </a:r>
            <a:r>
              <a:rPr lang="en-US" dirty="0" smtClean="0"/>
              <a:t>their accounts </a:t>
            </a:r>
            <a:r>
              <a:rPr lang="en-US" dirty="0"/>
              <a:t>get blocked by </a:t>
            </a:r>
            <a:r>
              <a:rPr lang="en-US" dirty="0" smtClean="0"/>
              <a:t>fines.</a:t>
            </a:r>
          </a:p>
          <a:p>
            <a:r>
              <a:rPr lang="en-US" dirty="0"/>
              <a:t>UC Extension staff get the same library privileges as UCB staff (100 checkouts, ILL, and proxy access</a:t>
            </a:r>
            <a:r>
              <a:rPr lang="en-US" dirty="0" smtClean="0"/>
              <a:t>).</a:t>
            </a:r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2050" name="Picture 2" descr="Image result for professor c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881" y="0"/>
            <a:ext cx="2894120" cy="217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2405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326"/>
            <a:ext cx="8229600" cy="1143000"/>
          </a:xfrm>
        </p:spPr>
        <p:txBody>
          <a:bodyPr/>
          <a:lstStyle/>
          <a:p>
            <a:r>
              <a:rPr lang="en-US" dirty="0" smtClean="0"/>
              <a:t>Graduate Theological Union (GTU)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44" y="1176422"/>
            <a:ext cx="6938211" cy="578851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GTU students can come to the Privileges Desk with their GTU student ID card (which has a semester registration sticker on it) to obtain a UC Berkeley Library Card at no cost.</a:t>
            </a:r>
          </a:p>
          <a:p>
            <a:r>
              <a:rPr lang="en-US" dirty="0" smtClean="0"/>
              <a:t>GTU student checkouts = 200 at a time</a:t>
            </a:r>
          </a:p>
          <a:p>
            <a:r>
              <a:rPr lang="en-US" dirty="0" smtClean="0"/>
              <a:t>GTU students and faculty </a:t>
            </a:r>
            <a:r>
              <a:rPr lang="en-US" i="1" dirty="0" smtClean="0"/>
              <a:t>not</a:t>
            </a:r>
            <a:r>
              <a:rPr lang="en-US" dirty="0" smtClean="0"/>
              <a:t> available = proxy access and ILL </a:t>
            </a:r>
          </a:p>
          <a:p>
            <a:r>
              <a:rPr lang="en-US" dirty="0" smtClean="0"/>
              <a:t>GTU faculty can also get a free UCB Library Card with their GTU Faculty ID Card (must     set up in person).</a:t>
            </a:r>
          </a:p>
          <a:p>
            <a:r>
              <a:rPr lang="en-US" dirty="0"/>
              <a:t>GTU </a:t>
            </a:r>
            <a:r>
              <a:rPr lang="en-US" dirty="0" smtClean="0"/>
              <a:t>faculty checkouts </a:t>
            </a:r>
            <a:r>
              <a:rPr lang="en-US" dirty="0"/>
              <a:t>= </a:t>
            </a:r>
            <a:r>
              <a:rPr lang="en-US" dirty="0" smtClean="0"/>
              <a:t>300 </a:t>
            </a:r>
            <a:r>
              <a:rPr lang="en-US" dirty="0"/>
              <a:t>at a time</a:t>
            </a:r>
          </a:p>
          <a:p>
            <a:r>
              <a:rPr lang="en-US" dirty="0" smtClean="0"/>
              <a:t>GTU </a:t>
            </a:r>
            <a:r>
              <a:rPr lang="en-US" dirty="0"/>
              <a:t>Library Cards for students must be renewed </a:t>
            </a:r>
            <a:r>
              <a:rPr lang="en-US" dirty="0" smtClean="0"/>
              <a:t>in person each </a:t>
            </a:r>
            <a:r>
              <a:rPr lang="en-US" dirty="0"/>
              <a:t>semester and  </a:t>
            </a:r>
            <a:r>
              <a:rPr lang="en-US" dirty="0" smtClean="0"/>
              <a:t>annually </a:t>
            </a:r>
            <a:r>
              <a:rPr lang="en-US" dirty="0"/>
              <a:t>for </a:t>
            </a:r>
            <a:r>
              <a:rPr lang="en-US" dirty="0" smtClean="0"/>
              <a:t>faculty. 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 descr="http://4.bp.blogspot.com/-NigO742FVw4/UoO4-nFx2zI/AAAAAAAACPc/Apn2X9906Ts/s1600/worship+c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475" y="3413151"/>
            <a:ext cx="2499890" cy="344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74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LBNL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428" y="1241946"/>
            <a:ext cx="6179191" cy="554947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Use their LBNL badge as their library card</a:t>
            </a:r>
          </a:p>
          <a:p>
            <a:r>
              <a:rPr lang="en-US" dirty="0" smtClean="0"/>
              <a:t>Appointment records are loaded from LBNL records into Millennium.</a:t>
            </a:r>
          </a:p>
          <a:p>
            <a:r>
              <a:rPr lang="en-US" dirty="0" smtClean="0"/>
              <a:t>Can login to </a:t>
            </a:r>
            <a:r>
              <a:rPr lang="en-US" dirty="0" err="1" smtClean="0"/>
              <a:t>Oskicat</a:t>
            </a:r>
            <a:r>
              <a:rPr lang="en-US" dirty="0" smtClean="0"/>
              <a:t> using their LBNL login</a:t>
            </a:r>
          </a:p>
          <a:p>
            <a:r>
              <a:rPr lang="en-US" dirty="0" smtClean="0"/>
              <a:t>Most LBNL staff can check out up to 200 books at a time.</a:t>
            </a:r>
          </a:p>
          <a:p>
            <a:r>
              <a:rPr lang="en-US" dirty="0" smtClean="0"/>
              <a:t>Must use LBNL proxy server-which does not have all the same resources as the UC Berkeley proxy server</a:t>
            </a:r>
          </a:p>
          <a:p>
            <a:endParaRPr lang="en-US" dirty="0"/>
          </a:p>
        </p:txBody>
      </p:sp>
      <p:pic>
        <p:nvPicPr>
          <p:cNvPr id="5124" name="Picture 4" descr="https://s-media-cache-ak0.pinimg.com/236x/23/46/3b/23463b7bc1d6ebbf35441aca08a671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619" y="1808054"/>
            <a:ext cx="2760320" cy="363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6393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4605"/>
            <a:ext cx="8229600" cy="1143000"/>
          </a:xfrm>
        </p:spPr>
        <p:txBody>
          <a:bodyPr/>
          <a:lstStyle/>
          <a:p>
            <a:r>
              <a:rPr lang="en-US" dirty="0" smtClean="0"/>
              <a:t>Retirees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0135"/>
            <a:ext cx="5677469" cy="620761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Must all come in person to the Privileges Desk to set up library </a:t>
            </a:r>
            <a:r>
              <a:rPr lang="en-US" dirty="0" smtClean="0"/>
              <a:t>privileges (except Emeritus who should have an ongoing appointment)</a:t>
            </a:r>
          </a:p>
          <a:p>
            <a:r>
              <a:rPr lang="en-US" dirty="0" smtClean="0"/>
              <a:t>Must be CA residents to get library card</a:t>
            </a:r>
          </a:p>
          <a:p>
            <a:r>
              <a:rPr lang="en-US" dirty="0" smtClean="0"/>
              <a:t>UC Berkeley Retirees: get same library privileges they had as current faculty or staff, including proxy access and ILL</a:t>
            </a:r>
          </a:p>
          <a:p>
            <a:r>
              <a:rPr lang="en-US" dirty="0" smtClean="0"/>
              <a:t>Retirees from other UCs: no proxy access at UCB, only from home institution</a:t>
            </a:r>
          </a:p>
          <a:p>
            <a:r>
              <a:rPr lang="en-US" dirty="0" smtClean="0"/>
              <a:t>LBNL/LLNL Retirees: no UCB proxy access, can check out up to 20 items at a time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366" y="1388077"/>
            <a:ext cx="3503613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68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2878"/>
            <a:ext cx="8229600" cy="1143000"/>
          </a:xfrm>
        </p:spPr>
        <p:txBody>
          <a:bodyPr/>
          <a:lstStyle/>
          <a:p>
            <a:r>
              <a:rPr lang="en-US" dirty="0" smtClean="0"/>
              <a:t>Proxy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579" y="1103739"/>
            <a:ext cx="8956387" cy="283714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Who gets access: current UCB faculty, staff, students, visiting scholars, post docs, UC Extension students with active library accounts, UC Extension faculty and staff, UC retirees with current library account etc.</a:t>
            </a:r>
          </a:p>
          <a:p>
            <a:r>
              <a:rPr lang="en-US" dirty="0" smtClean="0"/>
              <a:t>Can use either </a:t>
            </a:r>
            <a:r>
              <a:rPr lang="en-US" dirty="0" err="1" smtClean="0"/>
              <a:t>calnet</a:t>
            </a:r>
            <a:r>
              <a:rPr lang="en-US" dirty="0" smtClean="0"/>
              <a:t> or patron/pin login to access</a:t>
            </a:r>
          </a:p>
          <a:p>
            <a:r>
              <a:rPr lang="en-US" dirty="0" smtClean="0"/>
              <a:t>Must have proxy settings configured in browser</a:t>
            </a:r>
            <a:endParaRPr lang="en-US" dirty="0"/>
          </a:p>
        </p:txBody>
      </p:sp>
      <p:pic>
        <p:nvPicPr>
          <p:cNvPr id="7170" name="Picture 2" descr="http://cdn.cutestpaw.com/wp-content/uploads/2012/05/Computer-ca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8242"/>
            <a:ext cx="3773010" cy="282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computer fix c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computer fix ca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computer fix ca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4249737"/>
            <a:ext cx="3917950" cy="260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69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08"/>
            <a:ext cx="8229600" cy="1143000"/>
          </a:xfrm>
        </p:spPr>
        <p:txBody>
          <a:bodyPr/>
          <a:lstStyle/>
          <a:p>
            <a:r>
              <a:rPr lang="en-US" dirty="0" smtClean="0"/>
              <a:t>Billing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932155"/>
            <a:ext cx="6134470" cy="592584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Electronic Devices for Students: fined $20 per hour overdue (up to replacement cost for the item)-no grace period for these items</a:t>
            </a:r>
          </a:p>
          <a:p>
            <a:r>
              <a:rPr lang="en-US" dirty="0" smtClean="0"/>
              <a:t>The standard replacement cost for items is $150, but it can be higher if manually adjusted.</a:t>
            </a:r>
          </a:p>
          <a:p>
            <a:r>
              <a:rPr lang="en-US" dirty="0" smtClean="0"/>
              <a:t>Replacement costs can be removed when a patron returns a billed item that has not yet been replaced by the library, but the $10 processing charge remains.</a:t>
            </a:r>
          </a:p>
          <a:p>
            <a:r>
              <a:rPr lang="en-US" dirty="0" smtClean="0"/>
              <a:t>Patrons may supply replacement copies of items in lieu of paying the replacement cost, with approval from the owning unit.</a:t>
            </a:r>
            <a:endParaRPr lang="en-US" dirty="0"/>
          </a:p>
        </p:txBody>
      </p:sp>
      <p:pic>
        <p:nvPicPr>
          <p:cNvPr id="1028" name="Picture 4" descr="http://s2.quickmeme.com/img/8d/8d63cb445942a2acc6e8e7a1228bb27b8a19dbab69d1f62f3faba07e44553e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18" y="1750325"/>
            <a:ext cx="3121082" cy="384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93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456"/>
            <a:ext cx="8229600" cy="1143000"/>
          </a:xfrm>
        </p:spPr>
        <p:txBody>
          <a:bodyPr/>
          <a:lstStyle/>
          <a:p>
            <a:r>
              <a:rPr lang="en-US" dirty="0" smtClean="0"/>
              <a:t>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4273"/>
            <a:ext cx="7022237" cy="5843727"/>
          </a:xfrm>
        </p:spPr>
        <p:txBody>
          <a:bodyPr>
            <a:normAutofit/>
          </a:bodyPr>
          <a:lstStyle/>
          <a:p>
            <a:r>
              <a:rPr lang="en-US" dirty="0" smtClean="0"/>
              <a:t>Registration Blocks: students obtain a registration block when they have library fines totaling $200 or more at one time, the block is not removed until the entirety of their library fines are paid, then the block is automatically removed overnight</a:t>
            </a:r>
          </a:p>
          <a:p>
            <a:r>
              <a:rPr lang="en-US" dirty="0" smtClean="0"/>
              <a:t>Manual Blocks: overdue at IBS, no email, bounced email, library card lost</a:t>
            </a:r>
          </a:p>
          <a:p>
            <a:r>
              <a:rPr lang="en-US" dirty="0" smtClean="0"/>
              <a:t>$50 or more in fines blocks everyone’s library account except for UCB faculty.</a:t>
            </a:r>
            <a:endParaRPr lang="en-US" dirty="0"/>
          </a:p>
        </p:txBody>
      </p:sp>
      <p:pic>
        <p:nvPicPr>
          <p:cNvPr id="4098" name="Picture 2" descr="https://s-media-cache-ak0.pinimg.com/236x/43/0a/93/430a9309e6ba1ec149b19a06e6319c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549" y="1620642"/>
            <a:ext cx="2495451" cy="341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44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5627"/>
          </a:xfrm>
        </p:spPr>
        <p:txBody>
          <a:bodyPr/>
          <a:lstStyle/>
          <a:p>
            <a:r>
              <a:rPr lang="en-US" dirty="0" smtClean="0"/>
              <a:t>Waiving Fines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02102"/>
            <a:ext cx="6269789" cy="6422320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/>
              <a:t>Each unit has the </a:t>
            </a:r>
            <a:r>
              <a:rPr lang="en-US" sz="3100" dirty="0" smtClean="0"/>
              <a:t>final say on fines from their unit.</a:t>
            </a:r>
          </a:p>
          <a:p>
            <a:r>
              <a:rPr lang="en-US" sz="3100" dirty="0" smtClean="0"/>
              <a:t>Book replacement fees should </a:t>
            </a:r>
            <a:r>
              <a:rPr lang="en-US" sz="3100" i="1" dirty="0" smtClean="0"/>
              <a:t>never</a:t>
            </a:r>
            <a:r>
              <a:rPr lang="en-US" sz="3100" dirty="0" smtClean="0"/>
              <a:t> be waived per library administration.</a:t>
            </a:r>
          </a:p>
          <a:p>
            <a:r>
              <a:rPr lang="en-US" sz="3100" dirty="0" smtClean="0"/>
              <a:t>Processing charges can be waived at the discretion of staff at the owning unit.</a:t>
            </a:r>
          </a:p>
          <a:p>
            <a:r>
              <a:rPr lang="en-US" sz="3100" dirty="0" smtClean="0"/>
              <a:t>To reduce but not remove processing charges, the fine amount can be adjusted. This is a much better option than waiving</a:t>
            </a:r>
            <a:r>
              <a:rPr lang="en-US" sz="3100" dirty="0"/>
              <a:t> </a:t>
            </a:r>
            <a:r>
              <a:rPr lang="en-US" sz="3100" dirty="0" smtClean="0"/>
              <a:t>as it is clearer in financial records. </a:t>
            </a:r>
          </a:p>
          <a:p>
            <a:r>
              <a:rPr lang="en-US" sz="3100" dirty="0" smtClean="0"/>
              <a:t>Main does not waive any processing fees, unless it can be proved that they were accrued due to staff error (</a:t>
            </a:r>
            <a:r>
              <a:rPr lang="en-US" sz="3100" dirty="0" err="1" smtClean="0"/>
              <a:t>ie</a:t>
            </a:r>
            <a:r>
              <a:rPr lang="en-US" sz="3100" dirty="0" smtClean="0"/>
              <a:t>. </a:t>
            </a:r>
            <a:r>
              <a:rPr lang="en-US" sz="3100" dirty="0"/>
              <a:t>f</a:t>
            </a:r>
            <a:r>
              <a:rPr lang="en-US" sz="3100" dirty="0" smtClean="0"/>
              <a:t>or a billed claims returned book found in the stacks).</a:t>
            </a:r>
          </a:p>
          <a:p>
            <a:r>
              <a:rPr lang="en-US" sz="3100" dirty="0" smtClean="0"/>
              <a:t>When waiving ALWAYS add a descriptive note as to why the fine was waived-”staff error” is not descriptive enough. </a:t>
            </a:r>
            <a:r>
              <a:rPr lang="en-US" sz="3100" dirty="0"/>
              <a:t>W</a:t>
            </a:r>
            <a:r>
              <a:rPr lang="en-US" sz="3100" dirty="0" smtClean="0"/>
              <a:t>e need to be able to account for why the money was waived and explain this if audited.</a:t>
            </a:r>
            <a:endParaRPr lang="en-US" sz="3100" dirty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157" y="1801025"/>
            <a:ext cx="2991211" cy="226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6329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to refer a patron to Privileges?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249741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patron is asking about: the expiration date of their account, how to renew their account, what their library privileges are, how to remove a block, how to pay/dispute fines, proxy server issues etc.</a:t>
            </a:r>
          </a:p>
        </p:txBody>
      </p:sp>
      <p:pic>
        <p:nvPicPr>
          <p:cNvPr id="4" name="Picture 2" descr="http://cdn.meme.am/instances/500x/503952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604" y="3812959"/>
            <a:ext cx="3977196" cy="298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92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456"/>
            <a:ext cx="8229600" cy="1143000"/>
          </a:xfrm>
        </p:spPr>
        <p:txBody>
          <a:bodyPr/>
          <a:lstStyle/>
          <a:p>
            <a:r>
              <a:rPr lang="en-US" dirty="0" smtClean="0"/>
              <a:t>How are library accounts created?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848" y="1189609"/>
            <a:ext cx="5934079" cy="552191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Human Capital Management (HCM): UCB staff, faculty, visiting scholars, and post docs all have records loaded from HCM into Millennium</a:t>
            </a:r>
          </a:p>
          <a:p>
            <a:r>
              <a:rPr lang="en-US" dirty="0" smtClean="0"/>
              <a:t>Students: records loaded from the Office of the Registrar, based on current registration status</a:t>
            </a:r>
          </a:p>
          <a:p>
            <a:r>
              <a:rPr lang="en-US" dirty="0" smtClean="0"/>
              <a:t>LBNL: automatically loaded into Millennium from LBNL HR records</a:t>
            </a:r>
          </a:p>
          <a:p>
            <a:r>
              <a:rPr lang="en-US" dirty="0" smtClean="0"/>
              <a:t>Stanford: faculty and graduate students automatically loaded into Millennium with their Stanford ID barcode number</a:t>
            </a:r>
            <a:endParaRPr lang="en-US" dirty="0"/>
          </a:p>
        </p:txBody>
      </p:sp>
      <p:pic>
        <p:nvPicPr>
          <p:cNvPr id="5122" name="Picture 2" descr="https://s-media-cache-ak0.pinimg.com/236x/10/f3/d7/10f3d7869835224b9de3566f5a65563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909" y="1877627"/>
            <a:ext cx="2601682" cy="33513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34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82" y="1255592"/>
            <a:ext cx="5759555" cy="560240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800" b="1" u="sng" dirty="0"/>
              <a:t>UC Berkeley Library website:</a:t>
            </a:r>
          </a:p>
          <a:p>
            <a:r>
              <a:rPr lang="en-US" u="sng" dirty="0">
                <a:hlinkClick r:id="rId2"/>
              </a:rPr>
              <a:t>Borrowing</a:t>
            </a:r>
            <a:endParaRPr lang="en-US" dirty="0"/>
          </a:p>
          <a:p>
            <a:r>
              <a:rPr lang="en-US" u="sng" dirty="0">
                <a:hlinkClick r:id="rId3"/>
              </a:rPr>
              <a:t>Renewing</a:t>
            </a:r>
            <a:endParaRPr lang="en-US" dirty="0"/>
          </a:p>
          <a:p>
            <a:r>
              <a:rPr lang="en-US" u="sng" dirty="0">
                <a:hlinkClick r:id="rId4"/>
              </a:rPr>
              <a:t>Pay Fines</a:t>
            </a:r>
            <a:endParaRPr lang="en-US" dirty="0"/>
          </a:p>
          <a:p>
            <a:r>
              <a:rPr lang="en-US" u="sng" dirty="0">
                <a:hlinkClick r:id="rId5"/>
              </a:rPr>
              <a:t>Library Privileges for Unregistered Students/Filing Fee</a:t>
            </a:r>
            <a:endParaRPr lang="en-US" dirty="0"/>
          </a:p>
          <a:p>
            <a:r>
              <a:rPr lang="en-US" u="sng" dirty="0">
                <a:hlinkClick r:id="rId6"/>
              </a:rPr>
              <a:t>Graduate Students and GSI’s</a:t>
            </a:r>
            <a:endParaRPr lang="en-US" dirty="0"/>
          </a:p>
          <a:p>
            <a:r>
              <a:rPr lang="en-US" u="sng" dirty="0">
                <a:hlinkClick r:id="rId7"/>
              </a:rPr>
              <a:t>Visiting Scholars and Post Docs</a:t>
            </a:r>
            <a:endParaRPr lang="en-US" dirty="0"/>
          </a:p>
          <a:p>
            <a:r>
              <a:rPr lang="en-US" u="sng" dirty="0">
                <a:hlinkClick r:id="rId8"/>
              </a:rPr>
              <a:t>K-12 Teachers</a:t>
            </a:r>
            <a:endParaRPr lang="en-US" dirty="0"/>
          </a:p>
          <a:p>
            <a:r>
              <a:rPr lang="en-US" u="sng" dirty="0">
                <a:hlinkClick r:id="rId9"/>
              </a:rPr>
              <a:t>Library Cards for Non UCB Patrons</a:t>
            </a:r>
            <a:endParaRPr lang="en-US" dirty="0"/>
          </a:p>
          <a:p>
            <a:r>
              <a:rPr lang="en-US" u="sng" dirty="0">
                <a:hlinkClick r:id="rId10"/>
              </a:rPr>
              <a:t>Information for Alumni</a:t>
            </a:r>
            <a:endParaRPr lang="en-US" dirty="0"/>
          </a:p>
          <a:p>
            <a:r>
              <a:rPr lang="en-US" u="sng" dirty="0">
                <a:hlinkClick r:id="rId11"/>
              </a:rPr>
              <a:t>Information for Faculty and Instructors</a:t>
            </a:r>
            <a:endParaRPr lang="en-US" dirty="0"/>
          </a:p>
          <a:p>
            <a:r>
              <a:rPr lang="en-US" u="sng" dirty="0">
                <a:hlinkClick r:id="rId12"/>
              </a:rPr>
              <a:t>Information for </a:t>
            </a:r>
            <a:r>
              <a:rPr lang="en-US" u="sng" dirty="0" smtClean="0">
                <a:hlinkClick r:id="rId12"/>
              </a:rPr>
              <a:t>Visitors</a:t>
            </a:r>
            <a:endParaRPr lang="en-US" u="sng" dirty="0" smtClean="0"/>
          </a:p>
          <a:p>
            <a:r>
              <a:rPr lang="en-US" u="sng" dirty="0" smtClean="0">
                <a:hlinkClick r:id="rId13"/>
              </a:rPr>
              <a:t>Proxy Server FAQ’s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800" b="1" u="sng" dirty="0" err="1" smtClean="0"/>
              <a:t>AskTico</a:t>
            </a:r>
            <a:r>
              <a:rPr lang="en-US" sz="3800" b="1" u="sng" dirty="0"/>
              <a:t>:</a:t>
            </a:r>
          </a:p>
          <a:p>
            <a:r>
              <a:rPr lang="en-US" u="sng" dirty="0">
                <a:hlinkClick r:id="rId14"/>
              </a:rPr>
              <a:t>Billing Broadsheet</a:t>
            </a:r>
            <a:endParaRPr lang="en-US" dirty="0"/>
          </a:p>
          <a:p>
            <a:r>
              <a:rPr lang="en-US" u="sng" dirty="0">
                <a:hlinkClick r:id="rId15"/>
              </a:rPr>
              <a:t>Mark as Lost</a:t>
            </a:r>
            <a:endParaRPr lang="en-US" dirty="0"/>
          </a:p>
          <a:p>
            <a:r>
              <a:rPr lang="en-US" u="sng" dirty="0">
                <a:hlinkClick r:id="rId16"/>
              </a:rPr>
              <a:t>Patron Codes</a:t>
            </a:r>
            <a:endParaRPr lang="en-US" dirty="0"/>
          </a:p>
          <a:p>
            <a:r>
              <a:rPr lang="en-US" u="sng" dirty="0">
                <a:hlinkClick r:id="rId17"/>
              </a:rPr>
              <a:t>Patron Type</a:t>
            </a:r>
            <a:endParaRPr lang="en-US" dirty="0"/>
          </a:p>
          <a:p>
            <a:r>
              <a:rPr lang="en-US" u="sng" dirty="0">
                <a:hlinkClick r:id="rId18"/>
              </a:rPr>
              <a:t>Patrons Who Have Proxy Server Access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969" y="2839656"/>
            <a:ext cx="4813300" cy="314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53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500923" y="231729"/>
            <a:ext cx="41374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3074" name="Picture 2" descr="http://ohmygodcats.com/wp-content/uploads/2013/07/Cat-Ques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302" y="1544405"/>
            <a:ext cx="3812677" cy="51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64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29830" y="638288"/>
            <a:ext cx="8229600" cy="1143000"/>
          </a:xfrm>
        </p:spPr>
        <p:txBody>
          <a:bodyPr/>
          <a:lstStyle/>
          <a:p>
            <a:r>
              <a:rPr lang="en-US" dirty="0" smtClean="0"/>
              <a:t>Blue Library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01" y="1977425"/>
            <a:ext cx="7065367" cy="462756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Who gets them: members of UC Alumni Association that are California residents, California residents that purchase a library card for $100, UC Extension Students (not via Concurrent Enrollment-taking UC Berkeley classes)</a:t>
            </a:r>
          </a:p>
          <a:p>
            <a:r>
              <a:rPr lang="en-US" dirty="0" smtClean="0"/>
              <a:t>Number of checkouts = 20</a:t>
            </a:r>
          </a:p>
          <a:p>
            <a:r>
              <a:rPr lang="en-US" dirty="0" smtClean="0"/>
              <a:t>Not available = proxy access (except for UC Extension Students) or ILL</a:t>
            </a:r>
            <a:endParaRPr lang="en-US" dirty="0"/>
          </a:p>
        </p:txBody>
      </p:sp>
      <p:pic>
        <p:nvPicPr>
          <p:cNvPr id="9218" name="Picture 2" descr="https://s-media-cache-ak0.pinimg.com/236x/2d/cb/44/2dcb44316152838f9a76204f917e7f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836" y="3873997"/>
            <a:ext cx="2047164" cy="298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377" y="319807"/>
            <a:ext cx="2796466" cy="175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1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207"/>
            <a:ext cx="8229600" cy="1143000"/>
          </a:xfrm>
        </p:spPr>
        <p:txBody>
          <a:bodyPr/>
          <a:lstStyle/>
          <a:p>
            <a:r>
              <a:rPr lang="en-US" dirty="0" smtClean="0"/>
              <a:t>Yellow Library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136" y="937531"/>
            <a:ext cx="8229600" cy="4525963"/>
          </a:xfrm>
        </p:spPr>
        <p:txBody>
          <a:bodyPr/>
          <a:lstStyle/>
          <a:p>
            <a:r>
              <a:rPr lang="en-US" dirty="0" smtClean="0"/>
              <a:t>Who gets them</a:t>
            </a:r>
            <a:r>
              <a:rPr lang="en-US" dirty="0"/>
              <a:t>: </a:t>
            </a:r>
            <a:r>
              <a:rPr lang="en-US" dirty="0" smtClean="0"/>
              <a:t>students</a:t>
            </a:r>
            <a:r>
              <a:rPr lang="en-US" dirty="0"/>
              <a:t>, faculty, staff, visiting </a:t>
            </a:r>
            <a:r>
              <a:rPr lang="en-US" dirty="0" smtClean="0"/>
              <a:t>scholars, </a:t>
            </a:r>
            <a:r>
              <a:rPr lang="en-US" dirty="0"/>
              <a:t>and post docs from other </a:t>
            </a:r>
            <a:r>
              <a:rPr lang="en-US" dirty="0" smtClean="0"/>
              <a:t>UCs; Graduate Theological Union (GTU) students</a:t>
            </a:r>
            <a:r>
              <a:rPr lang="en-US" dirty="0"/>
              <a:t> </a:t>
            </a:r>
            <a:r>
              <a:rPr lang="en-US" dirty="0" smtClean="0"/>
              <a:t>and faculty; and </a:t>
            </a:r>
            <a:r>
              <a:rPr lang="en-US" dirty="0"/>
              <a:t>s</a:t>
            </a:r>
            <a:r>
              <a:rPr lang="en-US" dirty="0" smtClean="0"/>
              <a:t>pouses of UC Berkeley faculty and staff</a:t>
            </a:r>
          </a:p>
          <a:p>
            <a:r>
              <a:rPr lang="en-US" dirty="0" smtClean="0"/>
              <a:t>Patrons with yellow cards generally have better library privileges than those with the blue card (</a:t>
            </a:r>
            <a:r>
              <a:rPr lang="en-US" dirty="0" err="1" smtClean="0"/>
              <a:t>ie</a:t>
            </a:r>
            <a:r>
              <a:rPr lang="en-US" dirty="0" smtClean="0"/>
              <a:t>. more checkouts).</a:t>
            </a:r>
          </a:p>
          <a:p>
            <a:endParaRPr lang="en-US" dirty="0"/>
          </a:p>
        </p:txBody>
      </p:sp>
      <p:pic>
        <p:nvPicPr>
          <p:cNvPr id="3076" name="Picture 4" descr="https://s-media-cache-ak0.pinimg.com/236x/a4/40/cf/a440cf000030c65406b63983fc8dd8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397" y="4509143"/>
            <a:ext cx="3149603" cy="234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9" y="4962466"/>
            <a:ext cx="2872641" cy="184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631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798"/>
            <a:ext cx="8229600" cy="1143000"/>
          </a:xfrm>
        </p:spPr>
        <p:txBody>
          <a:bodyPr/>
          <a:lstStyle/>
          <a:p>
            <a:r>
              <a:rPr lang="en-US" dirty="0" smtClean="0"/>
              <a:t>UC Berkeley Faculty Privileges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7439"/>
            <a:ext cx="8229600" cy="4525963"/>
          </a:xfrm>
        </p:spPr>
        <p:txBody>
          <a:bodyPr/>
          <a:lstStyle/>
          <a:p>
            <a:r>
              <a:rPr lang="en-US" dirty="0"/>
              <a:t>Fines do not block faculty library </a:t>
            </a:r>
            <a:r>
              <a:rPr lang="en-US" dirty="0" smtClean="0"/>
              <a:t>accounts.</a:t>
            </a:r>
          </a:p>
          <a:p>
            <a:r>
              <a:rPr lang="en-US" dirty="0" smtClean="0"/>
              <a:t>Faculty accounts are only blocked if a recalled book is overdue and then only proxy server access is blocked, they can still check out library books.</a:t>
            </a:r>
          </a:p>
          <a:p>
            <a:r>
              <a:rPr lang="en-US" dirty="0" smtClean="0"/>
              <a:t>Faculty do not accrue processing charges.</a:t>
            </a:r>
          </a:p>
          <a:p>
            <a:r>
              <a:rPr lang="en-US" dirty="0" smtClean="0"/>
              <a:t>Maximum checkouts = 300</a:t>
            </a:r>
            <a:endParaRPr lang="en-US" dirty="0"/>
          </a:p>
        </p:txBody>
      </p:sp>
      <p:pic>
        <p:nvPicPr>
          <p:cNvPr id="1028" name="Picture 4" descr="http://i.kinja-img.com/gawker-media/image/upload/s--XRKDyoj_--/18znp1g2t3a8e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351" y="4275551"/>
            <a:ext cx="3357812" cy="251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7547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5409" y="524892"/>
            <a:ext cx="5113538" cy="1143000"/>
          </a:xfrm>
        </p:spPr>
        <p:txBody>
          <a:bodyPr/>
          <a:lstStyle/>
          <a:p>
            <a:r>
              <a:rPr lang="en-US" dirty="0" smtClean="0"/>
              <a:t>Proxy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192784"/>
            <a:ext cx="8220722" cy="457847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Faculty and eligible DSP students can request a proxy user to be able to check out library materials on their behalf.</a:t>
            </a:r>
          </a:p>
          <a:p>
            <a:r>
              <a:rPr lang="en-US" dirty="0" smtClean="0"/>
              <a:t>The proxy account is linked to the faculty or DSP student library account.</a:t>
            </a:r>
          </a:p>
          <a:p>
            <a:r>
              <a:rPr lang="en-US" dirty="0" smtClean="0"/>
              <a:t>The faculty member or DSP student must submit the </a:t>
            </a:r>
            <a:r>
              <a:rPr lang="en-US" dirty="0" smtClean="0">
                <a:hlinkClick r:id="rId2"/>
              </a:rPr>
              <a:t>proxy request form online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Instructions on how to check out materials to someone with a proxy card are highlighted on the front of the proxy card.</a:t>
            </a:r>
          </a:p>
          <a:p>
            <a:r>
              <a:rPr lang="en-US" dirty="0" smtClean="0"/>
              <a:t>The proxy card holder does not have access to electronic resources or to make online requests.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218" y="0"/>
            <a:ext cx="3486382" cy="2192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160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580" y="283515"/>
            <a:ext cx="8229600" cy="1143000"/>
          </a:xfrm>
        </p:spPr>
        <p:txBody>
          <a:bodyPr/>
          <a:lstStyle/>
          <a:p>
            <a:r>
              <a:rPr lang="en-US" dirty="0" smtClean="0"/>
              <a:t>UCB Student Privileges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1427"/>
            <a:ext cx="9144000" cy="558605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Expiration date: the expiration date in UCB student library accounts is not the date their account will expire, it is a “dummy” date. </a:t>
            </a:r>
            <a:r>
              <a:rPr lang="en-US" dirty="0"/>
              <a:t>T</a:t>
            </a:r>
            <a:r>
              <a:rPr lang="en-US" dirty="0" smtClean="0"/>
              <a:t>heir accounts will expire when they are not listed as registered for the current semester.</a:t>
            </a:r>
          </a:p>
          <a:p>
            <a:r>
              <a:rPr lang="en-US" dirty="0" smtClean="0"/>
              <a:t>Unregistered/filing fee students: students who are not registered for the current semester (excluding summer when most students are not registered) have their library accounts expired</a:t>
            </a:r>
          </a:p>
          <a:p>
            <a:r>
              <a:rPr lang="en-US" dirty="0" smtClean="0"/>
              <a:t>Unregistered students who have not yet completed their degree and those on filing fee may submit a departmental letter on letterhead confirming that they are in good standing with their departments and are still working to complete their degree and pay a $25 fee to have their privileges extended for 6 months.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4"/>
          <a:stretch/>
        </p:blipFill>
        <p:spPr bwMode="auto">
          <a:xfrm>
            <a:off x="6896998" y="-1"/>
            <a:ext cx="2247002" cy="154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871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Graduated UCB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1832"/>
            <a:ext cx="8229600" cy="4525963"/>
          </a:xfrm>
        </p:spPr>
        <p:txBody>
          <a:bodyPr/>
          <a:lstStyle/>
          <a:p>
            <a:r>
              <a:rPr lang="en-US" dirty="0" smtClean="0"/>
              <a:t>There is no grace period for library privileges, they can expire anytime after a student has graduated since they are no longer eligible.</a:t>
            </a:r>
          </a:p>
          <a:p>
            <a:r>
              <a:rPr lang="en-US" dirty="0" smtClean="0"/>
              <a:t>Normally, May graduates retain privileges through the summer until the system sees that they are not registered for Fall classes.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6" descr="Image result for graduate c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663" y="4663197"/>
            <a:ext cx="3100419" cy="206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87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79" y="437549"/>
            <a:ext cx="8229600" cy="1143000"/>
          </a:xfrm>
        </p:spPr>
        <p:txBody>
          <a:bodyPr/>
          <a:lstStyle/>
          <a:p>
            <a:r>
              <a:rPr lang="en-US" dirty="0" smtClean="0"/>
              <a:t>UC Alumni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Paying members of the UC Alumni Association who are also California residents can get a UCB library borrowing card at no cost.</a:t>
            </a:r>
          </a:p>
          <a:p>
            <a:r>
              <a:rPr lang="en-US" dirty="0" smtClean="0"/>
              <a:t>They must come in person to the Privileges Desk with their UC Alumni Association Membership Card and California photo ID to set up their library card.</a:t>
            </a:r>
          </a:p>
          <a:p>
            <a:r>
              <a:rPr lang="en-US" dirty="0" smtClean="0"/>
              <a:t>Total # of checkouts = 20 at one time</a:t>
            </a:r>
          </a:p>
          <a:p>
            <a:r>
              <a:rPr lang="en-US" dirty="0" smtClean="0"/>
              <a:t>Not available = proxy server or ILL services</a:t>
            </a:r>
            <a:endParaRPr lang="en-US" dirty="0"/>
          </a:p>
        </p:txBody>
      </p:sp>
      <p:sp>
        <p:nvSpPr>
          <p:cNvPr id="4" name="AutoShape 2" descr="Image result for oski the be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oski the bea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266" y="95250"/>
            <a:ext cx="1905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96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2734</TotalTime>
  <Words>1511</Words>
  <Application>Microsoft Office PowerPoint</Application>
  <PresentationFormat>On-screen Show (4:3)</PresentationFormat>
  <Paragraphs>115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How are library accounts created?</vt:lpstr>
      <vt:lpstr>Blue Library Cards</vt:lpstr>
      <vt:lpstr>Yellow Library Cards</vt:lpstr>
      <vt:lpstr>UC Berkeley Faculty Privileges</vt:lpstr>
      <vt:lpstr>Proxy Card</vt:lpstr>
      <vt:lpstr>UCB Student Privileges</vt:lpstr>
      <vt:lpstr>Graduated UCB Students</vt:lpstr>
      <vt:lpstr>UC Alumni</vt:lpstr>
      <vt:lpstr>UC Extension Students</vt:lpstr>
      <vt:lpstr>UC Extension Faculty/Staff</vt:lpstr>
      <vt:lpstr>Graduate Theological Union (GTU)</vt:lpstr>
      <vt:lpstr>LBNL Staff</vt:lpstr>
      <vt:lpstr>Retirees</vt:lpstr>
      <vt:lpstr>Proxy Server</vt:lpstr>
      <vt:lpstr>Billing</vt:lpstr>
      <vt:lpstr>Blocks</vt:lpstr>
      <vt:lpstr>Waiving Fines</vt:lpstr>
      <vt:lpstr>When to refer a patron to Privileges?</vt:lpstr>
      <vt:lpstr>Online Resources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 Privileges</dc:title>
  <dc:creator>LCIS</dc:creator>
  <cp:lastModifiedBy>Windows</cp:lastModifiedBy>
  <cp:revision>159</cp:revision>
  <dcterms:created xsi:type="dcterms:W3CDTF">2015-10-21T03:01:03Z</dcterms:created>
  <dcterms:modified xsi:type="dcterms:W3CDTF">2015-11-03T22:03:46Z</dcterms:modified>
</cp:coreProperties>
</file>